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sldIdLst>
    <p:sldId id="270" r:id="rId2"/>
    <p:sldId id="314" r:id="rId3"/>
    <p:sldId id="315" r:id="rId4"/>
    <p:sldId id="261" r:id="rId5"/>
    <p:sldId id="316" r:id="rId6"/>
    <p:sldId id="260" r:id="rId7"/>
    <p:sldId id="259" r:id="rId8"/>
    <p:sldId id="317" r:id="rId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23" autoAdjust="0"/>
    <p:restoredTop sz="96101" autoAdjust="0"/>
  </p:normalViewPr>
  <p:slideViewPr>
    <p:cSldViewPr snapToGrid="0">
      <p:cViewPr varScale="1">
        <p:scale>
          <a:sx n="104" d="100"/>
          <a:sy n="104" d="100"/>
        </p:scale>
        <p:origin x="52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07FE8-CC29-4B03-97EB-B585BB8A3D5A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AF4DE-6F92-4464-9A28-0E49D986F43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656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D9377-8DD3-A8E7-E6B2-1D0762E4D5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E94D05F-8A76-1EDC-540C-92AD94ADB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255D67-B613-2277-E00F-2E154A99F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29F26BF-6100-4922-BED0-35818AE3F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74FCCF2-E031-F731-C499-7380E4137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28753F-E5D7-BA3E-D698-85B2C3AE6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EAD114-34C0-1807-A468-E5B3CA23F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1DECE30-96DC-905D-9C49-4E5D2363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4E8EF9E-437E-018D-3E91-84290ED0D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433AB8-7B4D-DC93-2479-474311E6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22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A9542FD-0BFA-22D1-B7FE-19E09B67FF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D7E411D-D779-B6F6-2BB8-1AA0A95C0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0624449-7F7B-3958-ACB2-CEBFF896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192BE7-6782-042A-87AE-A338AE635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4FF3187-A2D6-DB99-C090-2FD4E7DC4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72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701444-E3DB-8D02-1F63-845CE1FD5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71A838B-4BCF-F85C-1B77-A52A1CC9B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29E158-BC07-D650-834B-2C6734C6D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1FD5698-D7C1-BDDC-0579-8CCD34DED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A47C6D-7851-4A2E-15F0-708BB0447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88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EEAA0C-BC45-3AFD-B8C4-3CEB9EDA0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2AF905C-5DA0-FB20-BA4C-9CD962C40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ABA70A-0E67-C8CD-B1F2-5ABDC5A8F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B39994-B73F-F2A0-5971-6ADEB0C31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47193C-8DE2-4FB3-B75F-BF5AF2846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444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FCA590-0C99-F3D4-0CA3-830C1492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8175BA-F618-C4BB-F8B2-0A36E8309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D78424E-6FAC-CA1D-D6CF-75FA95ECD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54483DD-0AB4-D155-D843-EC96AD813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61866F-3C1D-E142-BA80-CEAD04C1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4E3F1DA-B800-F119-DCE8-439531C8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381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AFA3AC-00CB-57F0-0431-D34FFC1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833206D-B534-3BDF-D4F1-4E794693DD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18776D-5309-71DC-4D2B-22AD5F1A7A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93235FE-3258-3C09-CA5D-8354F62B81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D605D465-E5E3-6C2A-4B47-DB1D950D3C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6DA65ED-82C8-B340-91FC-1B0C32B4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890542-B9C5-4CD3-42CA-0FCBCB70C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93BA049-28ED-8B0C-5D4A-022714D05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910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E60231-0D1B-51BE-2A86-73F72EF87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7830E37-9AF0-9F1C-E301-0FE91DE35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28751AC-DD2A-8829-40AC-65832339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DB394DC-E2D6-C101-DB02-3FA4106F0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499695B-8AD6-4259-5CE0-BB0D3186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8C6C279-2FCA-7D8D-6889-BC46BD73D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A603B3-CB83-105D-93F9-0C72A03E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523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27D3BB-4785-37D6-4F07-254AF8698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85C7A4-ADBA-6E8D-08CF-5B0396926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157397-156F-F4CC-C726-764B1B9DA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0E14AB-A5E3-4AF8-0B85-0417C5050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2BFBA28-D6AD-E9E3-9F6D-3741D65AE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C9D234-91B9-9CE9-FE27-2DAC30BA5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72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28063F-9175-DAAC-5F5B-CB92549C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50BF1C2-5ED2-85C4-0112-68FE10957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11DADC-B7BB-9072-B6DD-9C3355950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974AFFF-8528-72EE-BD65-F9207E61C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CD59670-1922-EC70-BFFB-DBD9A915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88F123-F0A0-1A20-FB61-C979AF787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751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FFDC4B3-8F5C-3740-3FF8-29D9F4CA8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4B7103-3623-31B4-2EFE-7E522DB41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224DEC-81FD-A042-3EF2-8F54A3F1BF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A27C0-198A-4355-B0C5-D5AB79AD79AD}" type="datetimeFigureOut">
              <a:rPr lang="cs-CZ" smtClean="0"/>
              <a:t>11.02.2026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AA0F8F-4B98-BEA4-ED98-0203B87DA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2AED3C3-DAE9-558D-0FB6-54F3B9408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6910C-9218-40E4-8025-25F7BCC1D2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864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CFC9D8-66B9-445A-BEEE-2BBE3C47A6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Účetní část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F1769E-2664-4732-8BC3-7146C2E8309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377934" y="5370091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630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52DA60-55EE-4738-80E5-1CFF45023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Program 4.1 Volnočasové aktivity  a 4.4. Soutěže a podpora talentovaných dětí pro rok 2026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15EECA4-2AF2-4B15-8BE5-C5CA2F3A2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/>
              <a:t>Žádost = jeden samostatný projekt </a:t>
            </a:r>
          </a:p>
          <a:p>
            <a:pPr marL="0" indent="0">
              <a:buNone/>
            </a:pPr>
            <a:r>
              <a:rPr lang="cs-CZ" sz="2400" dirty="0"/>
              <a:t>= příjmová část - </a:t>
            </a:r>
            <a:r>
              <a:rPr lang="cs-CZ" sz="2400" b="1" dirty="0"/>
              <a:t>veškeré</a:t>
            </a:r>
            <a:r>
              <a:rPr lang="cs-CZ" sz="2400" dirty="0"/>
              <a:t> získané dotace, dary, účastnické poplatky týkající se projektu a daného období</a:t>
            </a:r>
          </a:p>
          <a:p>
            <a:pPr marL="0" indent="0">
              <a:buNone/>
            </a:pPr>
            <a:r>
              <a:rPr lang="cs-CZ" sz="2400" dirty="0"/>
              <a:t>= výdajová část – náklady, které musí být kryty příjmy, </a:t>
            </a:r>
            <a:r>
              <a:rPr lang="cs-CZ" sz="2400" b="1" dirty="0"/>
              <a:t>vztahující se k projektu a danému období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Účetní evidence musí evidovat celý projekt jako samostatnou skupinu</a:t>
            </a:r>
            <a:r>
              <a:rPr lang="cs-CZ" sz="2400" dirty="0"/>
              <a:t>, která bude mít své části resp. náklady, hrazené z jednotlivých příjmů tzv. oddělená účetní evidence 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E6A4BC9-D857-41A9-B9B6-AA06051416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212243" y="5389575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231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ál 1">
            <a:extLst>
              <a:ext uri="{FF2B5EF4-FFF2-40B4-BE49-F238E27FC236}">
                <a16:creationId xmlns:a16="http://schemas.microsoft.com/office/drawing/2014/main" id="{A3DE6078-C553-4624-9CD8-F42A6D86FD49}"/>
              </a:ext>
            </a:extLst>
          </p:cNvPr>
          <p:cNvSpPr/>
          <p:nvPr/>
        </p:nvSpPr>
        <p:spPr>
          <a:xfrm>
            <a:off x="439611" y="292402"/>
            <a:ext cx="10655085" cy="5463153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</a:t>
            </a:r>
          </a:p>
        </p:txBody>
      </p:sp>
      <p:cxnSp>
        <p:nvCxnSpPr>
          <p:cNvPr id="4" name="Přímá spojnice 3">
            <a:extLst>
              <a:ext uri="{FF2B5EF4-FFF2-40B4-BE49-F238E27FC236}">
                <a16:creationId xmlns:a16="http://schemas.microsoft.com/office/drawing/2014/main" id="{8B4F58EB-1A39-4670-8138-574155D6FDB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1123627" y="743919"/>
            <a:ext cx="1502689" cy="131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>
            <a:extLst>
              <a:ext uri="{FF2B5EF4-FFF2-40B4-BE49-F238E27FC236}">
                <a16:creationId xmlns:a16="http://schemas.microsoft.com/office/drawing/2014/main" id="{39B22119-0630-448F-8816-23A7C2F07376}"/>
              </a:ext>
            </a:extLst>
          </p:cNvPr>
          <p:cNvSpPr/>
          <p:nvPr/>
        </p:nvSpPr>
        <p:spPr>
          <a:xfrm>
            <a:off x="209227" y="340963"/>
            <a:ext cx="1828800" cy="4029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Účetnictví spolku</a:t>
            </a:r>
          </a:p>
        </p:txBody>
      </p:sp>
      <p:cxnSp>
        <p:nvCxnSpPr>
          <p:cNvPr id="10" name="Přímá spojnice 9">
            <a:extLst>
              <a:ext uri="{FF2B5EF4-FFF2-40B4-BE49-F238E27FC236}">
                <a16:creationId xmlns:a16="http://schemas.microsoft.com/office/drawing/2014/main" id="{8B141925-F52A-43FE-868A-5C2BD4539215}"/>
              </a:ext>
            </a:extLst>
          </p:cNvPr>
          <p:cNvCxnSpPr>
            <a:cxnSpLocks/>
          </p:cNvCxnSpPr>
          <p:nvPr/>
        </p:nvCxnSpPr>
        <p:spPr>
          <a:xfrm>
            <a:off x="9614680" y="1224366"/>
            <a:ext cx="434201" cy="33941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élník 10">
            <a:extLst>
              <a:ext uri="{FF2B5EF4-FFF2-40B4-BE49-F238E27FC236}">
                <a16:creationId xmlns:a16="http://schemas.microsoft.com/office/drawing/2014/main" id="{51A4E4C0-4A03-42E8-918E-A76B8D2F727D}"/>
              </a:ext>
            </a:extLst>
          </p:cNvPr>
          <p:cNvSpPr/>
          <p:nvPr/>
        </p:nvSpPr>
        <p:spPr>
          <a:xfrm>
            <a:off x="9715228" y="2062864"/>
            <a:ext cx="1503336" cy="5114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Hospodářská činnost 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462AB8E9-A997-4594-A04B-CDBBB5A6DD88}"/>
              </a:ext>
            </a:extLst>
          </p:cNvPr>
          <p:cNvSpPr/>
          <p:nvPr/>
        </p:nvSpPr>
        <p:spPr>
          <a:xfrm>
            <a:off x="4671447" y="472699"/>
            <a:ext cx="2138766" cy="4339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Hlavní činnost</a:t>
            </a:r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2D325148-5BA5-4903-826A-A6E808AC1FAA}"/>
              </a:ext>
            </a:extLst>
          </p:cNvPr>
          <p:cNvSpPr txBox="1"/>
          <p:nvPr/>
        </p:nvSpPr>
        <p:spPr>
          <a:xfrm>
            <a:off x="3704094" y="1146875"/>
            <a:ext cx="37322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  č  i  n  </a:t>
            </a:r>
            <a:r>
              <a:rPr lang="cs-CZ" dirty="0" err="1"/>
              <a:t>n</a:t>
            </a:r>
            <a:r>
              <a:rPr lang="cs-CZ" dirty="0"/>
              <a:t>  o  s  t  i           s  p  o  l  k  u   </a:t>
            </a:r>
          </a:p>
        </p:txBody>
      </p:sp>
      <p:cxnSp>
        <p:nvCxnSpPr>
          <p:cNvPr id="15" name="Přímá spojnice 14">
            <a:extLst>
              <a:ext uri="{FF2B5EF4-FFF2-40B4-BE49-F238E27FC236}">
                <a16:creationId xmlns:a16="http://schemas.microsoft.com/office/drawing/2014/main" id="{DCB28FA3-B50A-4D88-80BC-3E0A39B40B59}"/>
              </a:ext>
            </a:extLst>
          </p:cNvPr>
          <p:cNvCxnSpPr/>
          <p:nvPr/>
        </p:nvCxnSpPr>
        <p:spPr>
          <a:xfrm flipH="1">
            <a:off x="2038027" y="906651"/>
            <a:ext cx="3014420" cy="1015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>
            <a:extLst>
              <a:ext uri="{FF2B5EF4-FFF2-40B4-BE49-F238E27FC236}">
                <a16:creationId xmlns:a16="http://schemas.microsoft.com/office/drawing/2014/main" id="{EA3C4249-9303-4150-A825-5B99C1AED3A5}"/>
              </a:ext>
            </a:extLst>
          </p:cNvPr>
          <p:cNvCxnSpPr>
            <a:cxnSpLocks/>
          </p:cNvCxnSpPr>
          <p:nvPr/>
        </p:nvCxnSpPr>
        <p:spPr>
          <a:xfrm flipH="1">
            <a:off x="4287865" y="906651"/>
            <a:ext cx="1131377" cy="1015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>
            <a:extLst>
              <a:ext uri="{FF2B5EF4-FFF2-40B4-BE49-F238E27FC236}">
                <a16:creationId xmlns:a16="http://schemas.microsoft.com/office/drawing/2014/main" id="{B25DD3AC-4933-4D0A-BE44-02431BEFF32C}"/>
              </a:ext>
            </a:extLst>
          </p:cNvPr>
          <p:cNvCxnSpPr>
            <a:cxnSpLocks/>
          </p:cNvCxnSpPr>
          <p:nvPr/>
        </p:nvCxnSpPr>
        <p:spPr>
          <a:xfrm flipH="1">
            <a:off x="5815740" y="906651"/>
            <a:ext cx="50369" cy="1015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>
            <a:extLst>
              <a:ext uri="{FF2B5EF4-FFF2-40B4-BE49-F238E27FC236}">
                <a16:creationId xmlns:a16="http://schemas.microsoft.com/office/drawing/2014/main" id="{DE0E5913-8314-4E19-A517-666AB24FCFCB}"/>
              </a:ext>
            </a:extLst>
          </p:cNvPr>
          <p:cNvCxnSpPr>
            <a:cxnSpLocks/>
          </p:cNvCxnSpPr>
          <p:nvPr/>
        </p:nvCxnSpPr>
        <p:spPr>
          <a:xfrm>
            <a:off x="6283918" y="911774"/>
            <a:ext cx="786054" cy="1010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78EF8B5A-F295-46EE-ADA1-523909C2DB8D}"/>
              </a:ext>
            </a:extLst>
          </p:cNvPr>
          <p:cNvCxnSpPr>
            <a:cxnSpLocks/>
          </p:cNvCxnSpPr>
          <p:nvPr/>
        </p:nvCxnSpPr>
        <p:spPr>
          <a:xfrm>
            <a:off x="6743054" y="906651"/>
            <a:ext cx="1796512" cy="1010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bdélník 27">
            <a:extLst>
              <a:ext uri="{FF2B5EF4-FFF2-40B4-BE49-F238E27FC236}">
                <a16:creationId xmlns:a16="http://schemas.microsoft.com/office/drawing/2014/main" id="{2E848325-4CE4-419D-AF37-07B72AEB6389}"/>
              </a:ext>
            </a:extLst>
          </p:cNvPr>
          <p:cNvSpPr/>
          <p:nvPr/>
        </p:nvSpPr>
        <p:spPr>
          <a:xfrm>
            <a:off x="1531275" y="1916667"/>
            <a:ext cx="1707635" cy="56568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Příměstský tábor</a:t>
            </a:r>
          </a:p>
        </p:txBody>
      </p:sp>
      <p:sp>
        <p:nvSpPr>
          <p:cNvPr id="31" name="Obdélník 30">
            <a:extLst>
              <a:ext uri="{FF2B5EF4-FFF2-40B4-BE49-F238E27FC236}">
                <a16:creationId xmlns:a16="http://schemas.microsoft.com/office/drawing/2014/main" id="{608BEED9-F0AA-4CB6-B37C-ABF383272D5C}"/>
              </a:ext>
            </a:extLst>
          </p:cNvPr>
          <p:cNvSpPr/>
          <p:nvPr/>
        </p:nvSpPr>
        <p:spPr>
          <a:xfrm>
            <a:off x="3428355" y="1916667"/>
            <a:ext cx="1285067" cy="56568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Akce č.1</a:t>
            </a:r>
          </a:p>
        </p:txBody>
      </p:sp>
      <p:sp>
        <p:nvSpPr>
          <p:cNvPr id="32" name="Obdélník 31">
            <a:extLst>
              <a:ext uri="{FF2B5EF4-FFF2-40B4-BE49-F238E27FC236}">
                <a16:creationId xmlns:a16="http://schemas.microsoft.com/office/drawing/2014/main" id="{63A10999-51BC-4007-B6B5-6FF37AE2BDBD}"/>
              </a:ext>
            </a:extLst>
          </p:cNvPr>
          <p:cNvSpPr/>
          <p:nvPr/>
        </p:nvSpPr>
        <p:spPr>
          <a:xfrm>
            <a:off x="5051564" y="1921791"/>
            <a:ext cx="1341487" cy="56568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Letní tábor</a:t>
            </a:r>
          </a:p>
        </p:txBody>
      </p:sp>
      <p:sp>
        <p:nvSpPr>
          <p:cNvPr id="33" name="Obdélník 32">
            <a:extLst>
              <a:ext uri="{FF2B5EF4-FFF2-40B4-BE49-F238E27FC236}">
                <a16:creationId xmlns:a16="http://schemas.microsoft.com/office/drawing/2014/main" id="{268C513B-0CBE-46CE-B74E-5A4F53D13F9E}"/>
              </a:ext>
            </a:extLst>
          </p:cNvPr>
          <p:cNvSpPr/>
          <p:nvPr/>
        </p:nvSpPr>
        <p:spPr>
          <a:xfrm>
            <a:off x="6743053" y="1921790"/>
            <a:ext cx="1131377" cy="56568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Schůzky</a:t>
            </a:r>
          </a:p>
        </p:txBody>
      </p:sp>
      <p:sp>
        <p:nvSpPr>
          <p:cNvPr id="34" name="Obdélník 33">
            <a:extLst>
              <a:ext uri="{FF2B5EF4-FFF2-40B4-BE49-F238E27FC236}">
                <a16:creationId xmlns:a16="http://schemas.microsoft.com/office/drawing/2014/main" id="{F714978E-36B0-4D90-945F-C70102696FFB}"/>
              </a:ext>
            </a:extLst>
          </p:cNvPr>
          <p:cNvSpPr/>
          <p:nvPr/>
        </p:nvSpPr>
        <p:spPr>
          <a:xfrm>
            <a:off x="7995595" y="1921790"/>
            <a:ext cx="1431327" cy="565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Provoz spolku</a:t>
            </a:r>
          </a:p>
        </p:txBody>
      </p:sp>
      <p:sp>
        <p:nvSpPr>
          <p:cNvPr id="39" name="Obdélník 38">
            <a:extLst>
              <a:ext uri="{FF2B5EF4-FFF2-40B4-BE49-F238E27FC236}">
                <a16:creationId xmlns:a16="http://schemas.microsoft.com/office/drawing/2014/main" id="{C17A7CBD-9F56-4D42-91BF-AFB259C15B84}"/>
              </a:ext>
            </a:extLst>
          </p:cNvPr>
          <p:cNvSpPr/>
          <p:nvPr/>
        </p:nvSpPr>
        <p:spPr>
          <a:xfrm>
            <a:off x="196311" y="2810099"/>
            <a:ext cx="1061634" cy="484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Příjmová část</a:t>
            </a:r>
          </a:p>
        </p:txBody>
      </p:sp>
      <p:sp>
        <p:nvSpPr>
          <p:cNvPr id="40" name="Obdélník 39">
            <a:extLst>
              <a:ext uri="{FF2B5EF4-FFF2-40B4-BE49-F238E27FC236}">
                <a16:creationId xmlns:a16="http://schemas.microsoft.com/office/drawing/2014/main" id="{895719EB-46EA-4AA9-972D-009333F2D045}"/>
              </a:ext>
            </a:extLst>
          </p:cNvPr>
          <p:cNvSpPr/>
          <p:nvPr/>
        </p:nvSpPr>
        <p:spPr>
          <a:xfrm>
            <a:off x="209227" y="3651830"/>
            <a:ext cx="1061634" cy="4843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Výdajová část</a:t>
            </a:r>
          </a:p>
        </p:txBody>
      </p:sp>
      <p:sp>
        <p:nvSpPr>
          <p:cNvPr id="44" name="Obdélník 43">
            <a:extLst>
              <a:ext uri="{FF2B5EF4-FFF2-40B4-BE49-F238E27FC236}">
                <a16:creationId xmlns:a16="http://schemas.microsoft.com/office/drawing/2014/main" id="{33DE2AA2-185D-478A-81D2-6F608C73C168}"/>
              </a:ext>
            </a:extLst>
          </p:cNvPr>
          <p:cNvSpPr/>
          <p:nvPr/>
        </p:nvSpPr>
        <p:spPr>
          <a:xfrm>
            <a:off x="4319847" y="2625452"/>
            <a:ext cx="470968" cy="50977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město</a:t>
            </a:r>
          </a:p>
        </p:txBody>
      </p:sp>
      <p:sp>
        <p:nvSpPr>
          <p:cNvPr id="45" name="Obdélník 44">
            <a:extLst>
              <a:ext uri="{FF2B5EF4-FFF2-40B4-BE49-F238E27FC236}">
                <a16:creationId xmlns:a16="http://schemas.microsoft.com/office/drawing/2014/main" id="{382725D9-8C0D-49D2-B463-51E31F9EAAFC}"/>
              </a:ext>
            </a:extLst>
          </p:cNvPr>
          <p:cNvSpPr/>
          <p:nvPr/>
        </p:nvSpPr>
        <p:spPr>
          <a:xfrm>
            <a:off x="5634043" y="2650902"/>
            <a:ext cx="413762" cy="484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dar</a:t>
            </a:r>
          </a:p>
        </p:txBody>
      </p:sp>
      <p:sp>
        <p:nvSpPr>
          <p:cNvPr id="46" name="Obdélník 45">
            <a:extLst>
              <a:ext uri="{FF2B5EF4-FFF2-40B4-BE49-F238E27FC236}">
                <a16:creationId xmlns:a16="http://schemas.microsoft.com/office/drawing/2014/main" id="{4BFE4DC0-1204-42FB-802F-6A1472668117}"/>
              </a:ext>
            </a:extLst>
          </p:cNvPr>
          <p:cNvSpPr/>
          <p:nvPr/>
        </p:nvSpPr>
        <p:spPr>
          <a:xfrm>
            <a:off x="3334536" y="2625453"/>
            <a:ext cx="413762" cy="50977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rodič</a:t>
            </a:r>
          </a:p>
        </p:txBody>
      </p:sp>
      <p:sp>
        <p:nvSpPr>
          <p:cNvPr id="47" name="Obdélník 46">
            <a:extLst>
              <a:ext uri="{FF2B5EF4-FFF2-40B4-BE49-F238E27FC236}">
                <a16:creationId xmlns:a16="http://schemas.microsoft.com/office/drawing/2014/main" id="{99A4D91D-13C0-4B13-A2C1-43AB95391D84}"/>
              </a:ext>
            </a:extLst>
          </p:cNvPr>
          <p:cNvSpPr/>
          <p:nvPr/>
        </p:nvSpPr>
        <p:spPr>
          <a:xfrm>
            <a:off x="5114477" y="2652359"/>
            <a:ext cx="413762" cy="48286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rodič</a:t>
            </a:r>
          </a:p>
        </p:txBody>
      </p:sp>
      <p:sp>
        <p:nvSpPr>
          <p:cNvPr id="48" name="Obdélník 47">
            <a:extLst>
              <a:ext uri="{FF2B5EF4-FFF2-40B4-BE49-F238E27FC236}">
                <a16:creationId xmlns:a16="http://schemas.microsoft.com/office/drawing/2014/main" id="{A8A4DA6D-C720-47B2-9DD6-44E79A7D5036}"/>
              </a:ext>
            </a:extLst>
          </p:cNvPr>
          <p:cNvSpPr/>
          <p:nvPr/>
        </p:nvSpPr>
        <p:spPr>
          <a:xfrm>
            <a:off x="7454708" y="2675519"/>
            <a:ext cx="461955" cy="46758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 err="1"/>
              <a:t>vl</a:t>
            </a:r>
            <a:r>
              <a:rPr lang="cs-CZ" sz="800" dirty="0"/>
              <a:t>. zdroje</a:t>
            </a:r>
          </a:p>
        </p:txBody>
      </p:sp>
      <p:sp>
        <p:nvSpPr>
          <p:cNvPr id="49" name="Obdélník 48">
            <a:extLst>
              <a:ext uri="{FF2B5EF4-FFF2-40B4-BE49-F238E27FC236}">
                <a16:creationId xmlns:a16="http://schemas.microsoft.com/office/drawing/2014/main" id="{BCA3791B-E591-448B-A7E3-C48BFA1FBAE3}"/>
              </a:ext>
            </a:extLst>
          </p:cNvPr>
          <p:cNvSpPr/>
          <p:nvPr/>
        </p:nvSpPr>
        <p:spPr>
          <a:xfrm>
            <a:off x="6481697" y="2675519"/>
            <a:ext cx="413762" cy="46758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rodič</a:t>
            </a:r>
          </a:p>
        </p:txBody>
      </p:sp>
      <p:sp>
        <p:nvSpPr>
          <p:cNvPr id="50" name="Obdélník 49">
            <a:extLst>
              <a:ext uri="{FF2B5EF4-FFF2-40B4-BE49-F238E27FC236}">
                <a16:creationId xmlns:a16="http://schemas.microsoft.com/office/drawing/2014/main" id="{02F02CC6-A1F8-48E9-BFFD-DADD47FDF07D}"/>
              </a:ext>
            </a:extLst>
          </p:cNvPr>
          <p:cNvSpPr/>
          <p:nvPr/>
        </p:nvSpPr>
        <p:spPr>
          <a:xfrm>
            <a:off x="8001818" y="2679655"/>
            <a:ext cx="483726" cy="463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čl. </a:t>
            </a:r>
            <a:r>
              <a:rPr lang="cs-CZ" sz="800" dirty="0" err="1"/>
              <a:t>přís-pěvky</a:t>
            </a:r>
            <a:endParaRPr lang="cs-CZ" sz="800" dirty="0"/>
          </a:p>
        </p:txBody>
      </p:sp>
      <p:sp>
        <p:nvSpPr>
          <p:cNvPr id="51" name="Obdélník 50">
            <a:extLst>
              <a:ext uri="{FF2B5EF4-FFF2-40B4-BE49-F238E27FC236}">
                <a16:creationId xmlns:a16="http://schemas.microsoft.com/office/drawing/2014/main" id="{ABFF1F52-E724-496E-A422-86A2638A9269}"/>
              </a:ext>
            </a:extLst>
          </p:cNvPr>
          <p:cNvSpPr/>
          <p:nvPr/>
        </p:nvSpPr>
        <p:spPr>
          <a:xfrm>
            <a:off x="8555425" y="2683609"/>
            <a:ext cx="413762" cy="459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dar</a:t>
            </a:r>
          </a:p>
        </p:txBody>
      </p:sp>
      <p:sp>
        <p:nvSpPr>
          <p:cNvPr id="52" name="Obdélník 51">
            <a:extLst>
              <a:ext uri="{FF2B5EF4-FFF2-40B4-BE49-F238E27FC236}">
                <a16:creationId xmlns:a16="http://schemas.microsoft.com/office/drawing/2014/main" id="{527FCE4F-2C13-42C2-94E6-454D528B8563}"/>
              </a:ext>
            </a:extLst>
          </p:cNvPr>
          <p:cNvSpPr/>
          <p:nvPr/>
        </p:nvSpPr>
        <p:spPr>
          <a:xfrm>
            <a:off x="6968203" y="2675519"/>
            <a:ext cx="413762" cy="46758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dar</a:t>
            </a:r>
          </a:p>
        </p:txBody>
      </p:sp>
      <p:sp>
        <p:nvSpPr>
          <p:cNvPr id="53" name="Obdélník 52">
            <a:extLst>
              <a:ext uri="{FF2B5EF4-FFF2-40B4-BE49-F238E27FC236}">
                <a16:creationId xmlns:a16="http://schemas.microsoft.com/office/drawing/2014/main" id="{21166406-E403-4CBB-BD60-F86F453133D3}"/>
              </a:ext>
            </a:extLst>
          </p:cNvPr>
          <p:cNvSpPr/>
          <p:nvPr/>
        </p:nvSpPr>
        <p:spPr>
          <a:xfrm>
            <a:off x="3814216" y="2625453"/>
            <a:ext cx="413762" cy="50977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LK 4.1</a:t>
            </a:r>
          </a:p>
        </p:txBody>
      </p:sp>
      <p:sp>
        <p:nvSpPr>
          <p:cNvPr id="54" name="Obdélník 53">
            <a:extLst>
              <a:ext uri="{FF2B5EF4-FFF2-40B4-BE49-F238E27FC236}">
                <a16:creationId xmlns:a16="http://schemas.microsoft.com/office/drawing/2014/main" id="{6B78DE99-0C70-4E5D-BF68-45E243343F09}"/>
              </a:ext>
            </a:extLst>
          </p:cNvPr>
          <p:cNvSpPr/>
          <p:nvPr/>
        </p:nvSpPr>
        <p:spPr>
          <a:xfrm>
            <a:off x="2300462" y="2650902"/>
            <a:ext cx="413762" cy="4843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rodič</a:t>
            </a:r>
          </a:p>
        </p:txBody>
      </p:sp>
      <p:cxnSp>
        <p:nvCxnSpPr>
          <p:cNvPr id="56" name="Přímá spojnice se šipkou 55">
            <a:extLst>
              <a:ext uri="{FF2B5EF4-FFF2-40B4-BE49-F238E27FC236}">
                <a16:creationId xmlns:a16="http://schemas.microsoft.com/office/drawing/2014/main" id="{B44EA94D-EC74-4A8B-BAA7-C4A48BA58FFD}"/>
              </a:ext>
            </a:extLst>
          </p:cNvPr>
          <p:cNvCxnSpPr/>
          <p:nvPr/>
        </p:nvCxnSpPr>
        <p:spPr>
          <a:xfrm>
            <a:off x="2507343" y="2482355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se šipkou 57">
            <a:extLst>
              <a:ext uri="{FF2B5EF4-FFF2-40B4-BE49-F238E27FC236}">
                <a16:creationId xmlns:a16="http://schemas.microsoft.com/office/drawing/2014/main" id="{6A458693-B3D2-4A22-9AC9-404D950CDAC6}"/>
              </a:ext>
            </a:extLst>
          </p:cNvPr>
          <p:cNvCxnSpPr/>
          <p:nvPr/>
        </p:nvCxnSpPr>
        <p:spPr>
          <a:xfrm>
            <a:off x="3995372" y="2483175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Přímá spojnice se šipkou 58">
            <a:extLst>
              <a:ext uri="{FF2B5EF4-FFF2-40B4-BE49-F238E27FC236}">
                <a16:creationId xmlns:a16="http://schemas.microsoft.com/office/drawing/2014/main" id="{C2D2A3D2-E136-44B4-A96F-D6116DA1E5D3}"/>
              </a:ext>
            </a:extLst>
          </p:cNvPr>
          <p:cNvCxnSpPr/>
          <p:nvPr/>
        </p:nvCxnSpPr>
        <p:spPr>
          <a:xfrm>
            <a:off x="4483377" y="2488552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>
            <a:extLst>
              <a:ext uri="{FF2B5EF4-FFF2-40B4-BE49-F238E27FC236}">
                <a16:creationId xmlns:a16="http://schemas.microsoft.com/office/drawing/2014/main" id="{97C3AD45-633F-4255-8FDF-D528088FA861}"/>
              </a:ext>
            </a:extLst>
          </p:cNvPr>
          <p:cNvCxnSpPr/>
          <p:nvPr/>
        </p:nvCxnSpPr>
        <p:spPr>
          <a:xfrm>
            <a:off x="5297515" y="2509654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Přímá spojnice se šipkou 60">
            <a:extLst>
              <a:ext uri="{FF2B5EF4-FFF2-40B4-BE49-F238E27FC236}">
                <a16:creationId xmlns:a16="http://schemas.microsoft.com/office/drawing/2014/main" id="{EEA1DF0B-D812-433D-9F38-FAE2348E3B64}"/>
              </a:ext>
            </a:extLst>
          </p:cNvPr>
          <p:cNvCxnSpPr/>
          <p:nvPr/>
        </p:nvCxnSpPr>
        <p:spPr>
          <a:xfrm>
            <a:off x="5815740" y="2491657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AC05F226-8F48-42D2-A50C-208EF06FE7E8}"/>
              </a:ext>
            </a:extLst>
          </p:cNvPr>
          <p:cNvCxnSpPr/>
          <p:nvPr/>
        </p:nvCxnSpPr>
        <p:spPr>
          <a:xfrm>
            <a:off x="6806831" y="2532421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se šipkou 62">
            <a:extLst>
              <a:ext uri="{FF2B5EF4-FFF2-40B4-BE49-F238E27FC236}">
                <a16:creationId xmlns:a16="http://schemas.microsoft.com/office/drawing/2014/main" id="{4A467CF8-39A6-4604-83F2-5F32960C1C4C}"/>
              </a:ext>
            </a:extLst>
          </p:cNvPr>
          <p:cNvCxnSpPr/>
          <p:nvPr/>
        </p:nvCxnSpPr>
        <p:spPr>
          <a:xfrm>
            <a:off x="7175084" y="2509654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Přímá spojnice se šipkou 64">
            <a:extLst>
              <a:ext uri="{FF2B5EF4-FFF2-40B4-BE49-F238E27FC236}">
                <a16:creationId xmlns:a16="http://schemas.microsoft.com/office/drawing/2014/main" id="{D7ADA489-994E-4DD5-9562-AFD6E207364D}"/>
              </a:ext>
            </a:extLst>
          </p:cNvPr>
          <p:cNvCxnSpPr/>
          <p:nvPr/>
        </p:nvCxnSpPr>
        <p:spPr>
          <a:xfrm>
            <a:off x="7641310" y="2507804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Přímá spojnice se šipkou 65">
            <a:extLst>
              <a:ext uri="{FF2B5EF4-FFF2-40B4-BE49-F238E27FC236}">
                <a16:creationId xmlns:a16="http://schemas.microsoft.com/office/drawing/2014/main" id="{638F9616-A873-4BD5-9AC7-74076316056A}"/>
              </a:ext>
            </a:extLst>
          </p:cNvPr>
          <p:cNvCxnSpPr/>
          <p:nvPr/>
        </p:nvCxnSpPr>
        <p:spPr>
          <a:xfrm>
            <a:off x="8243681" y="2507804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Přímá spojnice se šipkou 66">
            <a:extLst>
              <a:ext uri="{FF2B5EF4-FFF2-40B4-BE49-F238E27FC236}">
                <a16:creationId xmlns:a16="http://schemas.microsoft.com/office/drawing/2014/main" id="{E0A2B0CE-9A09-48F7-9B2C-53DB408A4506}"/>
              </a:ext>
            </a:extLst>
          </p:cNvPr>
          <p:cNvCxnSpPr/>
          <p:nvPr/>
        </p:nvCxnSpPr>
        <p:spPr>
          <a:xfrm>
            <a:off x="8755009" y="2507804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nice se šipkou 68">
            <a:extLst>
              <a:ext uri="{FF2B5EF4-FFF2-40B4-BE49-F238E27FC236}">
                <a16:creationId xmlns:a16="http://schemas.microsoft.com/office/drawing/2014/main" id="{DC9174C2-D2E4-4611-829B-2295DE070502}"/>
              </a:ext>
            </a:extLst>
          </p:cNvPr>
          <p:cNvCxnSpPr/>
          <p:nvPr/>
        </p:nvCxnSpPr>
        <p:spPr>
          <a:xfrm>
            <a:off x="3574389" y="2482355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bdélník 76">
            <a:extLst>
              <a:ext uri="{FF2B5EF4-FFF2-40B4-BE49-F238E27FC236}">
                <a16:creationId xmlns:a16="http://schemas.microsoft.com/office/drawing/2014/main" id="{A72D8728-A95F-4589-A5BF-DBF606CAB056}"/>
              </a:ext>
            </a:extLst>
          </p:cNvPr>
          <p:cNvSpPr/>
          <p:nvPr/>
        </p:nvSpPr>
        <p:spPr>
          <a:xfrm>
            <a:off x="2739656" y="3658631"/>
            <a:ext cx="541446" cy="4843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1" name="Obdélník 80">
            <a:extLst>
              <a:ext uri="{FF2B5EF4-FFF2-40B4-BE49-F238E27FC236}">
                <a16:creationId xmlns:a16="http://schemas.microsoft.com/office/drawing/2014/main" id="{89175139-BF5B-41B3-AE80-C2FB867B4858}"/>
              </a:ext>
            </a:extLst>
          </p:cNvPr>
          <p:cNvSpPr/>
          <p:nvPr/>
        </p:nvSpPr>
        <p:spPr>
          <a:xfrm>
            <a:off x="3343186" y="3658631"/>
            <a:ext cx="541446" cy="4843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2" name="Obdélník 81">
            <a:extLst>
              <a:ext uri="{FF2B5EF4-FFF2-40B4-BE49-F238E27FC236}">
                <a16:creationId xmlns:a16="http://schemas.microsoft.com/office/drawing/2014/main" id="{0076B031-F338-4F9A-8ED4-297F7AF7C67F}"/>
              </a:ext>
            </a:extLst>
          </p:cNvPr>
          <p:cNvSpPr/>
          <p:nvPr/>
        </p:nvSpPr>
        <p:spPr>
          <a:xfrm>
            <a:off x="3940228" y="3658631"/>
            <a:ext cx="541446" cy="4843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3" name="Obdélník 82">
            <a:extLst>
              <a:ext uri="{FF2B5EF4-FFF2-40B4-BE49-F238E27FC236}">
                <a16:creationId xmlns:a16="http://schemas.microsoft.com/office/drawing/2014/main" id="{B097A156-0AA2-4D60-9DF2-32F1557625F1}"/>
              </a:ext>
            </a:extLst>
          </p:cNvPr>
          <p:cNvSpPr/>
          <p:nvPr/>
        </p:nvSpPr>
        <p:spPr>
          <a:xfrm>
            <a:off x="4537270" y="3660953"/>
            <a:ext cx="541446" cy="48432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4" name="Obdélník 83">
            <a:extLst>
              <a:ext uri="{FF2B5EF4-FFF2-40B4-BE49-F238E27FC236}">
                <a16:creationId xmlns:a16="http://schemas.microsoft.com/office/drawing/2014/main" id="{20C4EB93-8D7E-49EA-B1D7-AA7ACDE177F9}"/>
              </a:ext>
            </a:extLst>
          </p:cNvPr>
          <p:cNvSpPr/>
          <p:nvPr/>
        </p:nvSpPr>
        <p:spPr>
          <a:xfrm>
            <a:off x="5127908" y="3659323"/>
            <a:ext cx="541446" cy="484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5" name="Obdélník 84">
            <a:extLst>
              <a:ext uri="{FF2B5EF4-FFF2-40B4-BE49-F238E27FC236}">
                <a16:creationId xmlns:a16="http://schemas.microsoft.com/office/drawing/2014/main" id="{69FF661D-CDB7-4D3E-BBF6-F951B3FEFAE7}"/>
              </a:ext>
            </a:extLst>
          </p:cNvPr>
          <p:cNvSpPr/>
          <p:nvPr/>
        </p:nvSpPr>
        <p:spPr>
          <a:xfrm>
            <a:off x="5722307" y="3660614"/>
            <a:ext cx="541446" cy="48432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6" name="Obdélník 85">
            <a:extLst>
              <a:ext uri="{FF2B5EF4-FFF2-40B4-BE49-F238E27FC236}">
                <a16:creationId xmlns:a16="http://schemas.microsoft.com/office/drawing/2014/main" id="{4E9736B2-2774-4C95-8BA6-BA2FFB56BBB0}"/>
              </a:ext>
            </a:extLst>
          </p:cNvPr>
          <p:cNvSpPr/>
          <p:nvPr/>
        </p:nvSpPr>
        <p:spPr>
          <a:xfrm>
            <a:off x="6316730" y="3658631"/>
            <a:ext cx="541446" cy="48432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7" name="Obdélník 86">
            <a:extLst>
              <a:ext uri="{FF2B5EF4-FFF2-40B4-BE49-F238E27FC236}">
                <a16:creationId xmlns:a16="http://schemas.microsoft.com/office/drawing/2014/main" id="{D683E0F8-029A-4CB2-9EF6-C9ED295AE1D4}"/>
              </a:ext>
            </a:extLst>
          </p:cNvPr>
          <p:cNvSpPr/>
          <p:nvPr/>
        </p:nvSpPr>
        <p:spPr>
          <a:xfrm>
            <a:off x="6919345" y="3659323"/>
            <a:ext cx="541446" cy="48432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8" name="Obdélník 87">
            <a:extLst>
              <a:ext uri="{FF2B5EF4-FFF2-40B4-BE49-F238E27FC236}">
                <a16:creationId xmlns:a16="http://schemas.microsoft.com/office/drawing/2014/main" id="{51CAEE5D-B6D1-4CEC-8F16-810A2682A7F7}"/>
              </a:ext>
            </a:extLst>
          </p:cNvPr>
          <p:cNvSpPr/>
          <p:nvPr/>
        </p:nvSpPr>
        <p:spPr>
          <a:xfrm>
            <a:off x="7520741" y="3643391"/>
            <a:ext cx="541446" cy="48432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89" name="Obdélník 88">
            <a:extLst>
              <a:ext uri="{FF2B5EF4-FFF2-40B4-BE49-F238E27FC236}">
                <a16:creationId xmlns:a16="http://schemas.microsoft.com/office/drawing/2014/main" id="{AC3C68FB-30BD-4474-B567-38836A286DD0}"/>
              </a:ext>
            </a:extLst>
          </p:cNvPr>
          <p:cNvSpPr/>
          <p:nvPr/>
        </p:nvSpPr>
        <p:spPr>
          <a:xfrm>
            <a:off x="8115086" y="3644422"/>
            <a:ext cx="541446" cy="484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90" name="Obdélník 89">
            <a:extLst>
              <a:ext uri="{FF2B5EF4-FFF2-40B4-BE49-F238E27FC236}">
                <a16:creationId xmlns:a16="http://schemas.microsoft.com/office/drawing/2014/main" id="{CBFC2D72-A719-4ACC-88C9-58BFC9E9FB2E}"/>
              </a:ext>
            </a:extLst>
          </p:cNvPr>
          <p:cNvSpPr/>
          <p:nvPr/>
        </p:nvSpPr>
        <p:spPr>
          <a:xfrm>
            <a:off x="8712251" y="3643391"/>
            <a:ext cx="530106" cy="484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91" name="Obdélník 90">
            <a:extLst>
              <a:ext uri="{FF2B5EF4-FFF2-40B4-BE49-F238E27FC236}">
                <a16:creationId xmlns:a16="http://schemas.microsoft.com/office/drawing/2014/main" id="{5C33D4FE-9F1C-4218-A331-2A4C7B37ABC1}"/>
              </a:ext>
            </a:extLst>
          </p:cNvPr>
          <p:cNvSpPr/>
          <p:nvPr/>
        </p:nvSpPr>
        <p:spPr>
          <a:xfrm>
            <a:off x="10130359" y="3643391"/>
            <a:ext cx="541446" cy="48432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96" name="Obdélník 95">
            <a:extLst>
              <a:ext uri="{FF2B5EF4-FFF2-40B4-BE49-F238E27FC236}">
                <a16:creationId xmlns:a16="http://schemas.microsoft.com/office/drawing/2014/main" id="{4A4F651F-42F1-40E9-A916-5C8F62F5F98E}"/>
              </a:ext>
            </a:extLst>
          </p:cNvPr>
          <p:cNvSpPr/>
          <p:nvPr/>
        </p:nvSpPr>
        <p:spPr>
          <a:xfrm>
            <a:off x="2164705" y="3658631"/>
            <a:ext cx="541446" cy="48432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sp>
        <p:nvSpPr>
          <p:cNvPr id="98" name="Obdélník 97">
            <a:extLst>
              <a:ext uri="{FF2B5EF4-FFF2-40B4-BE49-F238E27FC236}">
                <a16:creationId xmlns:a16="http://schemas.microsoft.com/office/drawing/2014/main" id="{704C90EF-2C6B-49A0-91F8-8231B27C1474}"/>
              </a:ext>
            </a:extLst>
          </p:cNvPr>
          <p:cNvSpPr/>
          <p:nvPr/>
        </p:nvSpPr>
        <p:spPr>
          <a:xfrm>
            <a:off x="2779876" y="2633331"/>
            <a:ext cx="501228" cy="50977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 err="1"/>
              <a:t>vl</a:t>
            </a:r>
            <a:r>
              <a:rPr lang="cs-CZ" sz="800" dirty="0"/>
              <a:t>. zdroje</a:t>
            </a:r>
          </a:p>
        </p:txBody>
      </p:sp>
      <p:cxnSp>
        <p:nvCxnSpPr>
          <p:cNvPr id="99" name="Přímá spojnice se šipkou 98">
            <a:extLst>
              <a:ext uri="{FF2B5EF4-FFF2-40B4-BE49-F238E27FC236}">
                <a16:creationId xmlns:a16="http://schemas.microsoft.com/office/drawing/2014/main" id="{1637EC29-044D-40CD-8AC4-B0ECB6865026}"/>
              </a:ext>
            </a:extLst>
          </p:cNvPr>
          <p:cNvCxnSpPr/>
          <p:nvPr/>
        </p:nvCxnSpPr>
        <p:spPr>
          <a:xfrm>
            <a:off x="2998369" y="2482355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Přímá spojnice se šipkou 100">
            <a:extLst>
              <a:ext uri="{FF2B5EF4-FFF2-40B4-BE49-F238E27FC236}">
                <a16:creationId xmlns:a16="http://schemas.microsoft.com/office/drawing/2014/main" id="{EB277FB3-E7BC-40BF-B85C-15D828B64D88}"/>
              </a:ext>
            </a:extLst>
          </p:cNvPr>
          <p:cNvCxnSpPr>
            <a:stCxn id="54" idx="2"/>
          </p:cNvCxnSpPr>
          <p:nvPr/>
        </p:nvCxnSpPr>
        <p:spPr>
          <a:xfrm>
            <a:off x="2507343" y="3135224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Přímá spojnice se šipkou 101">
            <a:extLst>
              <a:ext uri="{FF2B5EF4-FFF2-40B4-BE49-F238E27FC236}">
                <a16:creationId xmlns:a16="http://schemas.microsoft.com/office/drawing/2014/main" id="{93F11071-7D31-4882-AEE7-B93FB3FE8B01}"/>
              </a:ext>
            </a:extLst>
          </p:cNvPr>
          <p:cNvCxnSpPr/>
          <p:nvPr/>
        </p:nvCxnSpPr>
        <p:spPr>
          <a:xfrm>
            <a:off x="3032274" y="3135223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Přímá spojnice se šipkou 102">
            <a:extLst>
              <a:ext uri="{FF2B5EF4-FFF2-40B4-BE49-F238E27FC236}">
                <a16:creationId xmlns:a16="http://schemas.microsoft.com/office/drawing/2014/main" id="{5954BC70-4CD4-40F2-9809-54F20EF799B3}"/>
              </a:ext>
            </a:extLst>
          </p:cNvPr>
          <p:cNvCxnSpPr/>
          <p:nvPr/>
        </p:nvCxnSpPr>
        <p:spPr>
          <a:xfrm>
            <a:off x="3563865" y="3143101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Přímá spojnice se šipkou 104">
            <a:extLst>
              <a:ext uri="{FF2B5EF4-FFF2-40B4-BE49-F238E27FC236}">
                <a16:creationId xmlns:a16="http://schemas.microsoft.com/office/drawing/2014/main" id="{01617EF7-E827-4F1B-B5EC-F62875628893}"/>
              </a:ext>
            </a:extLst>
          </p:cNvPr>
          <p:cNvCxnSpPr/>
          <p:nvPr/>
        </p:nvCxnSpPr>
        <p:spPr>
          <a:xfrm>
            <a:off x="4070888" y="3135223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Přímá spojnice se šipkou 105">
            <a:extLst>
              <a:ext uri="{FF2B5EF4-FFF2-40B4-BE49-F238E27FC236}">
                <a16:creationId xmlns:a16="http://schemas.microsoft.com/office/drawing/2014/main" id="{96AFEF54-106C-4D55-BC9B-3CD573D613E5}"/>
              </a:ext>
            </a:extLst>
          </p:cNvPr>
          <p:cNvCxnSpPr/>
          <p:nvPr/>
        </p:nvCxnSpPr>
        <p:spPr>
          <a:xfrm>
            <a:off x="4671447" y="3135223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Přímá spojnice se šipkou 106">
            <a:extLst>
              <a:ext uri="{FF2B5EF4-FFF2-40B4-BE49-F238E27FC236}">
                <a16:creationId xmlns:a16="http://schemas.microsoft.com/office/drawing/2014/main" id="{5EA019AD-810A-4E40-A710-FAAEBE62C24A}"/>
              </a:ext>
            </a:extLst>
          </p:cNvPr>
          <p:cNvCxnSpPr/>
          <p:nvPr/>
        </p:nvCxnSpPr>
        <p:spPr>
          <a:xfrm>
            <a:off x="5297515" y="3119725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Přímá spojnice se šipkou 107">
            <a:extLst>
              <a:ext uri="{FF2B5EF4-FFF2-40B4-BE49-F238E27FC236}">
                <a16:creationId xmlns:a16="http://schemas.microsoft.com/office/drawing/2014/main" id="{58E898E9-C973-4555-8010-01227202034C}"/>
              </a:ext>
            </a:extLst>
          </p:cNvPr>
          <p:cNvCxnSpPr/>
          <p:nvPr/>
        </p:nvCxnSpPr>
        <p:spPr>
          <a:xfrm>
            <a:off x="5824527" y="3170697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Přímá spojnice se šipkou 109">
            <a:extLst>
              <a:ext uri="{FF2B5EF4-FFF2-40B4-BE49-F238E27FC236}">
                <a16:creationId xmlns:a16="http://schemas.microsoft.com/office/drawing/2014/main" id="{B7B148B1-F0E1-40B4-9977-526C5036864B}"/>
              </a:ext>
            </a:extLst>
          </p:cNvPr>
          <p:cNvCxnSpPr/>
          <p:nvPr/>
        </p:nvCxnSpPr>
        <p:spPr>
          <a:xfrm>
            <a:off x="8856205" y="3119725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Přímá spojnice se šipkou 110">
            <a:extLst>
              <a:ext uri="{FF2B5EF4-FFF2-40B4-BE49-F238E27FC236}">
                <a16:creationId xmlns:a16="http://schemas.microsoft.com/office/drawing/2014/main" id="{4903CDDA-01F1-4172-A7E5-4E9C35B65ED3}"/>
              </a:ext>
            </a:extLst>
          </p:cNvPr>
          <p:cNvCxnSpPr/>
          <p:nvPr/>
        </p:nvCxnSpPr>
        <p:spPr>
          <a:xfrm>
            <a:off x="8284210" y="3129455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Přímá spojnice se šipkou 111">
            <a:extLst>
              <a:ext uri="{FF2B5EF4-FFF2-40B4-BE49-F238E27FC236}">
                <a16:creationId xmlns:a16="http://schemas.microsoft.com/office/drawing/2014/main" id="{F50F0514-8675-473C-8A79-D9331F2F64E5}"/>
              </a:ext>
            </a:extLst>
          </p:cNvPr>
          <p:cNvCxnSpPr/>
          <p:nvPr/>
        </p:nvCxnSpPr>
        <p:spPr>
          <a:xfrm>
            <a:off x="7661590" y="3129455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Přímá spojnice se šipkou 112">
            <a:extLst>
              <a:ext uri="{FF2B5EF4-FFF2-40B4-BE49-F238E27FC236}">
                <a16:creationId xmlns:a16="http://schemas.microsoft.com/office/drawing/2014/main" id="{6D807379-6866-4281-B07E-2D8356D5AE7E}"/>
              </a:ext>
            </a:extLst>
          </p:cNvPr>
          <p:cNvCxnSpPr/>
          <p:nvPr/>
        </p:nvCxnSpPr>
        <p:spPr>
          <a:xfrm>
            <a:off x="7190068" y="3150120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Přímá spojnice se šipkou 113">
            <a:extLst>
              <a:ext uri="{FF2B5EF4-FFF2-40B4-BE49-F238E27FC236}">
                <a16:creationId xmlns:a16="http://schemas.microsoft.com/office/drawing/2014/main" id="{FEFA9C64-38D1-4530-939F-28A29F48F23B}"/>
              </a:ext>
            </a:extLst>
          </p:cNvPr>
          <p:cNvCxnSpPr/>
          <p:nvPr/>
        </p:nvCxnSpPr>
        <p:spPr>
          <a:xfrm>
            <a:off x="6743053" y="3078768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bdélník 114">
            <a:extLst>
              <a:ext uri="{FF2B5EF4-FFF2-40B4-BE49-F238E27FC236}">
                <a16:creationId xmlns:a16="http://schemas.microsoft.com/office/drawing/2014/main" id="{7302AF9E-FFB5-429F-B783-89340BE07207}"/>
              </a:ext>
            </a:extLst>
          </p:cNvPr>
          <p:cNvSpPr/>
          <p:nvPr/>
        </p:nvSpPr>
        <p:spPr>
          <a:xfrm>
            <a:off x="10110785" y="2635403"/>
            <a:ext cx="541446" cy="48432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výnosy</a:t>
            </a:r>
          </a:p>
        </p:txBody>
      </p:sp>
      <p:sp>
        <p:nvSpPr>
          <p:cNvPr id="120" name="Obdélník 119">
            <a:extLst>
              <a:ext uri="{FF2B5EF4-FFF2-40B4-BE49-F238E27FC236}">
                <a16:creationId xmlns:a16="http://schemas.microsoft.com/office/drawing/2014/main" id="{DCF3155A-CFBB-4688-982C-DAE579555773}"/>
              </a:ext>
            </a:extLst>
          </p:cNvPr>
          <p:cNvSpPr/>
          <p:nvPr/>
        </p:nvSpPr>
        <p:spPr>
          <a:xfrm>
            <a:off x="9032589" y="2679823"/>
            <a:ext cx="477628" cy="4597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 err="1"/>
              <a:t>vl</a:t>
            </a:r>
            <a:r>
              <a:rPr lang="cs-CZ" sz="800" dirty="0"/>
              <a:t>. zdroje</a:t>
            </a:r>
          </a:p>
        </p:txBody>
      </p:sp>
      <p:cxnSp>
        <p:nvCxnSpPr>
          <p:cNvPr id="121" name="Přímá spojnice se šipkou 120">
            <a:extLst>
              <a:ext uri="{FF2B5EF4-FFF2-40B4-BE49-F238E27FC236}">
                <a16:creationId xmlns:a16="http://schemas.microsoft.com/office/drawing/2014/main" id="{3F85D1D9-1F1F-4E2B-A2C4-59B3621ED837}"/>
              </a:ext>
            </a:extLst>
          </p:cNvPr>
          <p:cNvCxnSpPr>
            <a:cxnSpLocks/>
          </p:cNvCxnSpPr>
          <p:nvPr/>
        </p:nvCxnSpPr>
        <p:spPr>
          <a:xfrm flipH="1">
            <a:off x="8868828" y="2704454"/>
            <a:ext cx="34948" cy="105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Přímá spojnice se šipkou 123">
            <a:extLst>
              <a:ext uri="{FF2B5EF4-FFF2-40B4-BE49-F238E27FC236}">
                <a16:creationId xmlns:a16="http://schemas.microsoft.com/office/drawing/2014/main" id="{AC75712B-4182-4211-9178-BA31BD1C8B90}"/>
              </a:ext>
            </a:extLst>
          </p:cNvPr>
          <p:cNvCxnSpPr/>
          <p:nvPr/>
        </p:nvCxnSpPr>
        <p:spPr>
          <a:xfrm>
            <a:off x="9271403" y="2514559"/>
            <a:ext cx="0" cy="143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Obdélník 124">
            <a:extLst>
              <a:ext uri="{FF2B5EF4-FFF2-40B4-BE49-F238E27FC236}">
                <a16:creationId xmlns:a16="http://schemas.microsoft.com/office/drawing/2014/main" id="{845E025B-5DC8-4405-8CDA-60AC88158D35}"/>
              </a:ext>
            </a:extLst>
          </p:cNvPr>
          <p:cNvSpPr/>
          <p:nvPr/>
        </p:nvSpPr>
        <p:spPr>
          <a:xfrm>
            <a:off x="9308451" y="3642097"/>
            <a:ext cx="530106" cy="484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800" dirty="0"/>
              <a:t>náklady</a:t>
            </a:r>
          </a:p>
        </p:txBody>
      </p:sp>
      <p:cxnSp>
        <p:nvCxnSpPr>
          <p:cNvPr id="127" name="Přímá spojnice se šipkou 126">
            <a:extLst>
              <a:ext uri="{FF2B5EF4-FFF2-40B4-BE49-F238E27FC236}">
                <a16:creationId xmlns:a16="http://schemas.microsoft.com/office/drawing/2014/main" id="{54D3C685-5452-4ABA-AA0E-93B28AC0EA1F}"/>
              </a:ext>
            </a:extLst>
          </p:cNvPr>
          <p:cNvCxnSpPr/>
          <p:nvPr/>
        </p:nvCxnSpPr>
        <p:spPr>
          <a:xfrm>
            <a:off x="9426922" y="3126785"/>
            <a:ext cx="0" cy="516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6" name="Picture 2">
            <a:extLst>
              <a:ext uri="{FF2B5EF4-FFF2-40B4-BE49-F238E27FC236}">
                <a16:creationId xmlns:a16="http://schemas.microsoft.com/office/drawing/2014/main" id="{41ADAB81-12B9-43A2-87B9-ADC802EAE98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26922" y="5444779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776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14E408-375E-411F-A51E-A26111BFF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Požadavky na účetnictví a daně u zapsaných spolků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776E91-E2FE-479A-AA22-0D75881E4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980"/>
            <a:ext cx="10515600" cy="4812983"/>
          </a:xfrm>
        </p:spPr>
        <p:txBody>
          <a:bodyPr>
            <a:normAutofit/>
          </a:bodyPr>
          <a:lstStyle/>
          <a:p>
            <a:r>
              <a:rPr lang="cs-CZ" sz="2400" b="1" dirty="0"/>
              <a:t>Hlavní činnost </a:t>
            </a:r>
            <a:r>
              <a:rPr lang="cs-CZ" sz="2400" dirty="0"/>
              <a:t>- </a:t>
            </a:r>
            <a:r>
              <a:rPr lang="cs-CZ" sz="2400" u="sng" dirty="0"/>
              <a:t>činnosti dle stanov, statutu, zakládací listiny </a:t>
            </a:r>
            <a:r>
              <a:rPr lang="cs-CZ" sz="2400" dirty="0"/>
              <a:t>- </a:t>
            </a:r>
            <a:r>
              <a:rPr lang="cs-CZ" sz="2400" dirty="0">
                <a:solidFill>
                  <a:srgbClr val="474747"/>
                </a:solidFill>
              </a:rPr>
              <a:t>z</a:t>
            </a:r>
            <a:r>
              <a:rPr lang="cs-CZ" sz="2400" b="0" i="0" dirty="0">
                <a:solidFill>
                  <a:srgbClr val="474747"/>
                </a:solidFill>
                <a:effectLst/>
              </a:rPr>
              <a:t>isk sice může vytvořit, ale musí ho zase vložit zpět do rozvoje organizace a plnění jejího poslání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b="1" dirty="0"/>
              <a:t>Hospodářská činnost </a:t>
            </a:r>
            <a:r>
              <a:rPr lang="cs-CZ" sz="2400" dirty="0"/>
              <a:t>– činnosti za účelem zisku a zpravidla dle živnostenského oprávnění např. prodej oblečení, stravovací služby, ubytovací služby, ….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/>
              <a:t>Pro zpracování účetní závěrky a přiznání DPPO je nutné splnit podmínku hlavní činnosti, že </a:t>
            </a:r>
            <a:r>
              <a:rPr lang="cs-CZ" sz="2400" b="1" dirty="0"/>
              <a:t>se zdaňují zisky jednotlivých činností </a:t>
            </a:r>
            <a:r>
              <a:rPr lang="cs-CZ" sz="2400" dirty="0"/>
              <a:t>– tábor, soustředění, akce, …. </a:t>
            </a:r>
          </a:p>
          <a:p>
            <a:pPr marL="0" indent="0">
              <a:buNone/>
            </a:pPr>
            <a:r>
              <a:rPr lang="cs-CZ" sz="2400" dirty="0"/>
              <a:t>= stanovení základu daně podle §18 ZDP tzv. úzkým základem daně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C4099BE-42F1-4FD5-9166-428F110466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26922" y="5444779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719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3F2FC4-5DDF-4071-803D-47C2A90A0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Povinnosti žadatele o dotaci – předat účetní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444A1C-57BE-4955-AA05-4377411A8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663"/>
            <a:ext cx="10515600" cy="4834300"/>
          </a:xfrm>
        </p:spPr>
        <p:txBody>
          <a:bodyPr>
            <a:normAutofit/>
          </a:bodyPr>
          <a:lstStyle/>
          <a:p>
            <a:r>
              <a:rPr lang="cs-CZ" sz="2400" b="1" dirty="0"/>
              <a:t>zajistit, aby účetní byla osobně při kontrole či metodické návštěvě</a:t>
            </a:r>
          </a:p>
          <a:p>
            <a:r>
              <a:rPr lang="cs-CZ" sz="2400" dirty="0"/>
              <a:t>řádně se informovat o výzvě, uznatelných a neuznatelných výdajích</a:t>
            </a:r>
          </a:p>
          <a:p>
            <a:r>
              <a:rPr lang="cs-CZ" sz="2400" dirty="0"/>
              <a:t>žádost o dotaci včetně popisu projektu, povinné spoluúčasti, parametrech projektu </a:t>
            </a:r>
          </a:p>
          <a:p>
            <a:r>
              <a:rPr lang="cs-CZ" sz="2400" dirty="0"/>
              <a:t>každý vzniklý náklad (fakturu či účtenku) </a:t>
            </a:r>
            <a:r>
              <a:rPr lang="cs-CZ" sz="2400" b="1" dirty="0"/>
              <a:t>označit projektem a pokud bude hrazen z dotace, tak i danou dotací</a:t>
            </a:r>
            <a:r>
              <a:rPr lang="cs-CZ" sz="2400" dirty="0"/>
              <a:t>, aby nedošlo k dvojímu financování</a:t>
            </a:r>
          </a:p>
          <a:p>
            <a:r>
              <a:rPr lang="cs-CZ" sz="2400" dirty="0"/>
              <a:t>průběžně kontrolovat výši projektu, zda dosahuje povinné spoluúčasti a dále čerpání jednotlivých dotací, aby management spolku mohl reagovat a plně využít dotace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99B2A12-743B-4140-BAA1-7C294062A5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26922" y="5444779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101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BD162C-78F8-4847-827D-E5C6549F9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9920"/>
            <a:ext cx="10515600" cy="5547043"/>
          </a:xfrm>
        </p:spPr>
        <p:txBody>
          <a:bodyPr>
            <a:normAutofit/>
          </a:bodyPr>
          <a:lstStyle/>
          <a:p>
            <a:r>
              <a:rPr lang="cs-CZ" sz="2400" dirty="0"/>
              <a:t>v účetním programu využívat střediska, zakázky, činnosti či analytické evidence pro oddělování jednotlivých zdrojů financování projektu</a:t>
            </a:r>
          </a:p>
          <a:p>
            <a:r>
              <a:rPr lang="cs-CZ" sz="2400" b="1" dirty="0"/>
              <a:t>časové rozlišení nákladů a výnosů </a:t>
            </a:r>
            <a:r>
              <a:rPr lang="cs-CZ" sz="2400" dirty="0"/>
              <a:t>– zaúčtovat i předpokládané resp. smlouvou potvrzené přijetí dotací, záštit, darů a tím management bude mít informace o relevantním hospodářském výsledku</a:t>
            </a:r>
          </a:p>
          <a:p>
            <a:r>
              <a:rPr lang="cs-CZ" sz="2400" dirty="0"/>
              <a:t>účetní program musí doložit, že </a:t>
            </a:r>
            <a:r>
              <a:rPr lang="cs-CZ" sz="2400" b="1" dirty="0"/>
              <a:t>náklady</a:t>
            </a:r>
            <a:r>
              <a:rPr lang="cs-CZ" sz="2400" dirty="0"/>
              <a:t> např. faktury byly proplaceny tj. </a:t>
            </a:r>
            <a:r>
              <a:rPr lang="cs-CZ" sz="2400" b="1" dirty="0"/>
              <a:t>staly se i výdajem, </a:t>
            </a:r>
            <a:r>
              <a:rPr lang="cs-CZ" sz="2400" dirty="0"/>
              <a:t>nejpozději do termínu vyúčtování </a:t>
            </a:r>
          </a:p>
          <a:p>
            <a:r>
              <a:rPr lang="cs-CZ" sz="2400" b="1" dirty="0"/>
              <a:t>popis účetních dokladů musí být co nejkonkrétnější</a:t>
            </a:r>
            <a:r>
              <a:rPr lang="cs-CZ" sz="2400" dirty="0"/>
              <a:t>, aby byl zřejmý účel</a:t>
            </a:r>
          </a:p>
          <a:p>
            <a:r>
              <a:rPr lang="cs-CZ" sz="2400" dirty="0"/>
              <a:t>nutno nastavit do vnitřního předpisu podíly společných nákladů pro rozdělování do jednotlivých činností</a:t>
            </a:r>
          </a:p>
          <a:p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F1556FB-ED2E-463E-9A16-7328B7BE01D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138598" y="4934033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287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0BF5D0-4B18-4926-A41E-04E40724A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Projekt - vyúčtování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9EAE67-0888-48AF-B3BD-6CCE9763E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doložit celkové výdaje</a:t>
            </a:r>
            <a:r>
              <a:rPr lang="cs-CZ" sz="2400" dirty="0"/>
              <a:t> – výsledovka či jiný účetní doklad  (veškeré náklady uznatelné i neuznatelné náklady, jejich úhradu a k nim zohledněné příjmy a dotace, dary …) </a:t>
            </a:r>
          </a:p>
          <a:p>
            <a:pPr marL="0" indent="0">
              <a:buNone/>
            </a:pPr>
            <a:r>
              <a:rPr lang="cs-CZ" sz="2400" b="1" dirty="0"/>
              <a:t>  </a:t>
            </a:r>
            <a:r>
              <a:rPr lang="cs-CZ" sz="2400" b="1" dirty="0" err="1"/>
              <a:t>z.s</a:t>
            </a:r>
            <a:r>
              <a:rPr lang="cs-CZ" sz="2400" b="1" dirty="0"/>
              <a:t>.     </a:t>
            </a:r>
            <a:r>
              <a:rPr lang="cs-CZ" sz="2000" i="1" dirty="0"/>
              <a:t>náklady 5xx  - (dotace  691 + dary 684 + </a:t>
            </a:r>
            <a:r>
              <a:rPr lang="cs-CZ" sz="2000" i="1" dirty="0" err="1"/>
              <a:t>účast.poplatky</a:t>
            </a:r>
            <a:r>
              <a:rPr lang="cs-CZ" sz="2000" i="1" dirty="0"/>
              <a:t> 602 …) = zisk/ztráta</a:t>
            </a:r>
          </a:p>
          <a:p>
            <a:pPr marL="0" indent="0">
              <a:buNone/>
            </a:pPr>
            <a:r>
              <a:rPr lang="cs-CZ" sz="2000" i="1" dirty="0"/>
              <a:t>   </a:t>
            </a:r>
            <a:r>
              <a:rPr lang="cs-CZ" sz="2000" b="1" i="1" dirty="0"/>
              <a:t>přísp.org</a:t>
            </a:r>
            <a:r>
              <a:rPr lang="cs-CZ" sz="2000" i="1" dirty="0"/>
              <a:t>. náklady 5xx  - (dotace  672 + </a:t>
            </a:r>
            <a:r>
              <a:rPr lang="cs-CZ" sz="2000" i="1" dirty="0" err="1"/>
              <a:t>účast.poplatky</a:t>
            </a:r>
            <a:r>
              <a:rPr lang="cs-CZ" sz="2000" i="1" dirty="0"/>
              <a:t> 602 …) = zisk/ztráta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zkontrolovat, že náklady hrazené z dotace jsou dle výzvy uznatelné a jsou oddělené (podmnožina celkových nákladů projektu)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b="1" dirty="0" err="1"/>
              <a:t>z.s</a:t>
            </a:r>
            <a:r>
              <a:rPr lang="cs-CZ" sz="2000" b="1" dirty="0"/>
              <a:t>.  </a:t>
            </a:r>
            <a:r>
              <a:rPr lang="cs-CZ" sz="2000" i="1" dirty="0"/>
              <a:t>náklady 5xx = dotace LK 691</a:t>
            </a:r>
          </a:p>
          <a:p>
            <a:pPr marL="0" indent="0">
              <a:buNone/>
            </a:pPr>
            <a:r>
              <a:rPr lang="cs-CZ" sz="2000" i="1" dirty="0"/>
              <a:t> </a:t>
            </a:r>
            <a:r>
              <a:rPr lang="cs-CZ" sz="2000" b="1" i="1" dirty="0"/>
              <a:t>přísp.org. </a:t>
            </a:r>
            <a:r>
              <a:rPr lang="cs-CZ" sz="2000" i="1" dirty="0"/>
              <a:t>náklady 5xx = dotace LK 672</a:t>
            </a:r>
          </a:p>
          <a:p>
            <a:pPr marL="0" indent="0">
              <a:buNone/>
            </a:pPr>
            <a:endParaRPr lang="cs-CZ" sz="2000" b="1" i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8564E89-4BE0-4127-A6F5-5E32D32E359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9426922" y="5444779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29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41D13-CEA8-4798-B08B-DB8E15A18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cap="all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Pojmy	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DDD908D-51E3-4998-9F42-253FB96FCE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Celkové předpokládané způsobilé výdaje projektu = plán projektu bez nezpůsobilých výdajů (ve smlouvě)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Celkové výdaje projektu = skutečné výdaje včetně nezpůsobilých výdajů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Oddělená účetní evidence jsou způsobilé výdaje hrazené z dotace a časově rozlišená dotace (tzn. k nákladům je ve stejné výši i přiřazena výše přiznané dotace = časové rozlišení) více na semináři pro účetní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888F1FA-5F29-48B8-9898-D3510280122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493668" y="681037"/>
            <a:ext cx="1858771" cy="614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22692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5280</TotalTime>
  <Words>631</Words>
  <Application>Microsoft Office PowerPoint</Application>
  <PresentationFormat>Širokoúhlá obrazovka</PresentationFormat>
  <Paragraphs>79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Účetní část</vt:lpstr>
      <vt:lpstr>Program 4.1 Volnočasové aktivity  a 4.4. Soutěže a podpora talentovaných dětí pro rok 2026</vt:lpstr>
      <vt:lpstr>Prezentace aplikace PowerPoint</vt:lpstr>
      <vt:lpstr>Požadavky na účetnictví a daně u zapsaných spolků</vt:lpstr>
      <vt:lpstr>Povinnosti žadatele o dotaci – předat účetní</vt:lpstr>
      <vt:lpstr>Prezentace aplikace PowerPoint</vt:lpstr>
      <vt:lpstr>Projekt - vyúčtování </vt:lpstr>
      <vt:lpstr>Pojmy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Kohoutová Kateřina</dc:creator>
  <cp:lastModifiedBy>Kirschová Dagmar</cp:lastModifiedBy>
  <cp:revision>70</cp:revision>
  <cp:lastPrinted>2026-02-11T06:22:23Z</cp:lastPrinted>
  <dcterms:created xsi:type="dcterms:W3CDTF">2023-02-07T07:30:07Z</dcterms:created>
  <dcterms:modified xsi:type="dcterms:W3CDTF">2026-02-11T07:00:13Z</dcterms:modified>
</cp:coreProperties>
</file>